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9" r:id="rId7"/>
    <p:sldId id="271" r:id="rId8"/>
    <p:sldId id="274" r:id="rId9"/>
    <p:sldId id="275" r:id="rId10"/>
    <p:sldId id="276" r:id="rId11"/>
    <p:sldId id="277" r:id="rId12"/>
    <p:sldId id="263" r:id="rId13"/>
    <p:sldId id="278" r:id="rId14"/>
    <p:sldId id="279" r:id="rId15"/>
    <p:sldId id="264" r:id="rId16"/>
    <p:sldId id="280" r:id="rId17"/>
    <p:sldId id="265" r:id="rId18"/>
    <p:sldId id="281" r:id="rId19"/>
    <p:sldId id="282" r:id="rId20"/>
    <p:sldId id="283" r:id="rId21"/>
    <p:sldId id="284" r:id="rId22"/>
    <p:sldId id="285" r:id="rId23"/>
    <p:sldId id="286" r:id="rId24"/>
    <p:sldId id="267" r:id="rId25"/>
    <p:sldId id="287" r:id="rId26"/>
    <p:sldId id="288" r:id="rId27"/>
    <p:sldId id="289" r:id="rId28"/>
    <p:sldId id="290" r:id="rId29"/>
    <p:sldId id="291" r:id="rId30"/>
    <p:sldId id="268" r:id="rId31"/>
    <p:sldId id="292" r:id="rId32"/>
    <p:sldId id="293" r:id="rId33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130425"/>
            <a:ext cx="8352928" cy="1470025"/>
          </a:xfrm>
        </p:spPr>
        <p:txBody>
          <a:bodyPr/>
          <a:lstStyle/>
          <a:p>
            <a:r>
              <a:rPr lang="pt-BR" dirty="0"/>
              <a:t>AMBIENTE DE AULA EM REALIDADE VIRTUAL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Aluno: Gabriel Garcia Salvador</a:t>
            </a:r>
          </a:p>
          <a:p>
            <a:endParaRPr lang="pt-BR" dirty="0"/>
          </a:p>
          <a:p>
            <a:r>
              <a:rPr lang="pt-BR" dirty="0"/>
              <a:t>Orientador: Dalton Solano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overall solution of Virtual Reality Classroom</a:t>
            </a:r>
          </a:p>
          <a:p>
            <a:pPr lvl="1"/>
            <a:r>
              <a:rPr lang="pt-BR" dirty="0"/>
              <a:t>Dong (2016).</a:t>
            </a:r>
          </a:p>
          <a:p>
            <a:pPr lvl="1"/>
            <a:r>
              <a:rPr lang="pt-BR" dirty="0"/>
              <a:t>Propõe uma solução para a integração geral de uma sala de aula em RV.</a:t>
            </a:r>
          </a:p>
          <a:p>
            <a:pPr lvl="1"/>
            <a:r>
              <a:rPr lang="pt-BR" dirty="0"/>
              <a:t>Exemplifica usos para a tecnologia nas diversas disciplinas.</a:t>
            </a:r>
          </a:p>
          <a:p>
            <a:pPr lvl="1"/>
            <a:r>
              <a:rPr lang="pt-BR" dirty="0"/>
              <a:t>Não necessariamente uma alternativa.</a:t>
            </a:r>
          </a:p>
          <a:p>
            <a:pPr lvl="1"/>
            <a:r>
              <a:rPr lang="pt-BR" dirty="0"/>
              <a:t>Promissor futuro para a RV na área da educação.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985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Developing a Virtual Reality Educational Environment for Traffic Education</a:t>
            </a:r>
          </a:p>
          <a:p>
            <a:pPr lvl="1"/>
            <a:r>
              <a:rPr lang="en-US" dirty="0"/>
              <a:t>CHATZIZISIS, </a:t>
            </a:r>
            <a:r>
              <a:rPr lang="en-US" dirty="0" err="1"/>
              <a:t>Ioannis</a:t>
            </a:r>
            <a:r>
              <a:rPr lang="en-US" dirty="0"/>
              <a:t> et al. (2019).</a:t>
            </a:r>
          </a:p>
          <a:p>
            <a:pPr lvl="1"/>
            <a:r>
              <a:rPr lang="pt-BR" dirty="0"/>
              <a:t>Desenvolver um ambiente urbano com ruas e carros para o usuário interagir.</a:t>
            </a:r>
          </a:p>
          <a:p>
            <a:pPr lvl="1"/>
            <a:r>
              <a:rPr lang="pt-BR" dirty="0"/>
              <a:t>De maneira interativa e imersiva apresentar sobre a educação no trânsito.</a:t>
            </a:r>
          </a:p>
          <a:p>
            <a:pPr lvl="1"/>
            <a:r>
              <a:rPr lang="pt-BR" dirty="0"/>
              <a:t>A RV permite transportar o usuário para situações de perigo a fim de treinar uma reação adequada a partir de um local confortável sem que haja um perigo real.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374B9D-1730-448B-8EC8-D07679F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84" y="3340608"/>
            <a:ext cx="612343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0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Permitir que o usuário se locomova dentro do ambiente virtual.</a:t>
            </a:r>
          </a:p>
          <a:p>
            <a:r>
              <a:rPr lang="pt-BR" dirty="0"/>
              <a:t>Permitir que o usuário interaja com os objetos virtuais.</a:t>
            </a:r>
          </a:p>
          <a:p>
            <a:r>
              <a:rPr lang="pt-BR" dirty="0"/>
              <a:t>Permitir que o usuário utilize de canetões para desenhar no quadro negro.</a:t>
            </a:r>
          </a:p>
          <a:p>
            <a:r>
              <a:rPr lang="pt-BR" dirty="0"/>
              <a:t>permitir que o usuário utilize um apagador para apagar o que escreveu no quadro negro.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Permitir que o usuário utilize de formas pré-definidas, podendo posicionar, redimensionar, e trocar suas cores para facilmente desenhar essas formas no quadro negro.</a:t>
            </a:r>
          </a:p>
          <a:p>
            <a:r>
              <a:rPr lang="pt-BR" dirty="0"/>
              <a:t>Permitir que o usuário limpe todo o quadro negro instantaneamente.</a:t>
            </a:r>
          </a:p>
          <a:p>
            <a:r>
              <a:rPr lang="pt-BR" dirty="0"/>
              <a:t>Desenvolver um ambiente virtual semelhante a uma sala de aula.</a:t>
            </a:r>
          </a:p>
          <a:p>
            <a:r>
              <a:rPr lang="pt-BR" dirty="0"/>
              <a:t>Desenvolver exercícios pré-definidos para o usuário realizar e se situar com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87089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Ser desenvolvido na plataforma Unity com seu motor gráfico proprietário.</a:t>
            </a:r>
          </a:p>
          <a:p>
            <a:r>
              <a:rPr lang="pt-BR" dirty="0"/>
              <a:t>Ser programado na linguagem de programação C# nativa do Unity.</a:t>
            </a:r>
          </a:p>
        </p:txBody>
      </p:sp>
    </p:spTree>
    <p:extLst>
      <p:ext uri="{BB962C8B-B14F-4D97-AF65-F5344CB8AC3E}">
        <p14:creationId xmlns:p14="http://schemas.microsoft.com/office/powerpoint/2010/main" val="328142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Diagrama de uso 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4C9361D2-1022-4AAF-A99F-03DE755C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7164288" cy="36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Especificação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Diagrama de uso 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B97EF8F-A79E-4E1B-99A2-6025FE04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716040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Sala de aula virtual.</a:t>
            </a:r>
          </a:p>
          <a:p>
            <a:r>
              <a:rPr lang="pt-BR" dirty="0"/>
              <a:t>Mãos.</a:t>
            </a:r>
          </a:p>
          <a:p>
            <a:r>
              <a:rPr lang="pt-BR" dirty="0"/>
              <a:t>Objetos manipuláveis.</a:t>
            </a:r>
          </a:p>
          <a:p>
            <a:r>
              <a:rPr lang="pt-BR" dirty="0"/>
              <a:t>Quadro Negro.</a:t>
            </a:r>
          </a:p>
          <a:p>
            <a:r>
              <a:rPr lang="pt-BR" dirty="0"/>
              <a:t>Textura Desenhável.</a:t>
            </a:r>
          </a:p>
          <a:p>
            <a:r>
              <a:rPr lang="pt-BR" dirty="0"/>
              <a:t>Canetões, Apagador.</a:t>
            </a:r>
          </a:p>
          <a:p>
            <a:r>
              <a:rPr lang="pt-BR" dirty="0"/>
              <a:t>Formas Geométricas Desenháveis.</a:t>
            </a:r>
          </a:p>
          <a:p>
            <a:r>
              <a:rPr lang="pt-BR" dirty="0"/>
              <a:t>Cavaletes com os exercícios.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27984" y="1412776"/>
            <a:ext cx="4392488" cy="468052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300" dirty="0"/>
              <a:t>Cavalete com exercício 1;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300" dirty="0"/>
              <a:t>Cavalete com exercício 2;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300" dirty="0"/>
              <a:t>Mesa com: canetões, apagador, formas; geométricas e o exercício 3;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300" dirty="0"/>
              <a:t>Mesa com objetos manipuláveis;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300" dirty="0"/>
              <a:t>Quadro Negro;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300" dirty="0"/>
              <a:t>Cavalete </a:t>
            </a:r>
            <a:r>
              <a:rPr lang="pt-BR" sz="2300"/>
              <a:t>com Instruções de uso. </a:t>
            </a:r>
            <a:endParaRPr lang="pt-BR" sz="2300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551338D7-1080-4887-AC1E-C2DEE2038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2724" r="2338" b="2724"/>
          <a:stretch/>
        </p:blipFill>
        <p:spPr>
          <a:xfrm>
            <a:off x="52254" y="692696"/>
            <a:ext cx="4392488" cy="55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44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B42281-C596-4A1F-BDF1-59A69D08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16" y="1484784"/>
            <a:ext cx="7055768" cy="43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</a:t>
            </a:r>
          </a:p>
          <a:p>
            <a:r>
              <a:rPr lang="pt-BR" dirty="0"/>
              <a:t>Especificação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Análise dos Resultados</a:t>
            </a:r>
          </a:p>
          <a:p>
            <a:r>
              <a:rPr lang="pt-BR" dirty="0"/>
              <a:t>Conclusões</a:t>
            </a:r>
          </a:p>
          <a:p>
            <a:r>
              <a:rPr lang="pt-BR" dirty="0"/>
              <a:t>Sugestões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96CAB4-523A-415D-8DF4-41789F68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31640"/>
            <a:ext cx="7277817" cy="44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A45DD1-AEC6-4876-A509-FA4C1D0A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80" y="1412776"/>
            <a:ext cx="7122327" cy="43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Imagem 4" descr="Uma imagem contendo grama, verde, mesa, placa&#10;&#10;Descrição gerada automaticamente">
            <a:extLst>
              <a:ext uri="{FF2B5EF4-FFF2-40B4-BE49-F238E27FC236}">
                <a16:creationId xmlns:a16="http://schemas.microsoft.com/office/drawing/2014/main" id="{E605CF7C-F20F-4056-9CC4-D94D692A0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6" y="1628800"/>
            <a:ext cx="784648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3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BC4C7C0-7B08-4A87-AB84-0A8DB8E9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19" y="1375327"/>
            <a:ext cx="7018362" cy="41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68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Testes realizados com 3 grupos de usuário</a:t>
            </a:r>
          </a:p>
          <a:p>
            <a:r>
              <a:rPr lang="pt-BR" dirty="0"/>
              <a:t>Grupo A</a:t>
            </a:r>
          </a:p>
          <a:p>
            <a:pPr lvl="1"/>
            <a:r>
              <a:rPr lang="pt-BR" dirty="0"/>
              <a:t>Usuários Finais, professores da área de educação.</a:t>
            </a:r>
          </a:p>
          <a:p>
            <a:r>
              <a:rPr lang="pt-BR" dirty="0"/>
              <a:t>Grupo B</a:t>
            </a:r>
          </a:p>
          <a:p>
            <a:pPr lvl="1"/>
            <a:r>
              <a:rPr lang="pt-BR" dirty="0"/>
              <a:t>Desenvolvedores com afinidade com a tecnologia.</a:t>
            </a:r>
          </a:p>
          <a:p>
            <a:r>
              <a:rPr lang="pt-BR" dirty="0"/>
              <a:t>Grupo C</a:t>
            </a:r>
          </a:p>
          <a:p>
            <a:pPr lvl="1"/>
            <a:r>
              <a:rPr lang="pt-BR" dirty="0"/>
              <a:t>Usuários sem relação com educação mas com alguma afinidade com a tecnologia.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Grupo A</a:t>
            </a:r>
          </a:p>
          <a:p>
            <a:pPr lvl="1"/>
            <a:r>
              <a:rPr lang="pt-BR" dirty="0"/>
              <a:t>15 minutos para testar a aplicação.</a:t>
            </a:r>
          </a:p>
          <a:p>
            <a:pPr lvl="1"/>
            <a:r>
              <a:rPr lang="pt-BR" dirty="0"/>
              <a:t>Imersão surpreendeu os usuários.</a:t>
            </a:r>
          </a:p>
          <a:p>
            <a:pPr lvl="1"/>
            <a:r>
              <a:rPr lang="pt-BR" dirty="0"/>
              <a:t>Dificuldade de utilizar os controles.</a:t>
            </a:r>
          </a:p>
          <a:p>
            <a:pPr lvl="1"/>
            <a:r>
              <a:rPr lang="pt-BR" dirty="0"/>
              <a:t>Alternativas para manusear os objetos.</a:t>
            </a:r>
          </a:p>
          <a:p>
            <a:pPr lvl="1"/>
            <a:r>
              <a:rPr lang="pt-BR" dirty="0"/>
              <a:t>Vertigem devido a locomoção virtual.</a:t>
            </a:r>
          </a:p>
          <a:p>
            <a:pPr lvl="1"/>
            <a:r>
              <a:rPr lang="pt-BR" dirty="0"/>
              <a:t>Necessário mais tempo de uso para adequação.</a:t>
            </a:r>
          </a:p>
        </p:txBody>
      </p:sp>
    </p:spTree>
    <p:extLst>
      <p:ext uri="{BB962C8B-B14F-4D97-AF65-F5344CB8AC3E}">
        <p14:creationId xmlns:p14="http://schemas.microsoft.com/office/powerpoint/2010/main" val="880106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Grupo 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E4DE69-72C4-49F6-AEEE-747C1178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90490"/>
            <a:ext cx="6192688" cy="32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Grupo B</a:t>
            </a:r>
          </a:p>
          <a:p>
            <a:pPr lvl="1"/>
            <a:r>
              <a:rPr lang="pt-BR" dirty="0"/>
              <a:t>Já possuía grande afinidade com o dispositivo.</a:t>
            </a:r>
          </a:p>
          <a:p>
            <a:pPr lvl="1"/>
            <a:r>
              <a:rPr lang="pt-BR" dirty="0"/>
              <a:t>Testou sem supervisão e observação.</a:t>
            </a:r>
          </a:p>
          <a:p>
            <a:pPr lvl="1"/>
            <a:r>
              <a:rPr lang="pt-BR" dirty="0"/>
              <a:t>Pouca dificuldade para realizar os exercícios.</a:t>
            </a:r>
          </a:p>
          <a:p>
            <a:pPr lvl="1"/>
            <a:r>
              <a:rPr lang="pt-BR" dirty="0"/>
              <a:t>Nenhuma vertigem.</a:t>
            </a:r>
          </a:p>
          <a:p>
            <a:pPr lvl="1"/>
            <a:r>
              <a:rPr lang="pt-BR" dirty="0"/>
              <a:t>Parecer positivo.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224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Grupo C</a:t>
            </a:r>
          </a:p>
          <a:p>
            <a:pPr lvl="1"/>
            <a:r>
              <a:rPr lang="pt-BR" dirty="0"/>
              <a:t>Usuária com um pouco de afinidade com o dispositivo.</a:t>
            </a:r>
          </a:p>
          <a:p>
            <a:pPr lvl="1"/>
            <a:r>
              <a:rPr lang="pt-BR" dirty="0"/>
              <a:t>Teste foi supervisionado.</a:t>
            </a:r>
          </a:p>
          <a:p>
            <a:pPr lvl="1"/>
            <a:r>
              <a:rPr lang="pt-BR" dirty="0"/>
              <a:t>Dificuldade no exercício 1.</a:t>
            </a:r>
          </a:p>
          <a:p>
            <a:pPr lvl="1"/>
            <a:r>
              <a:rPr lang="pt-BR" dirty="0"/>
              <a:t>Dificuldade com os controles no exercício 3.</a:t>
            </a:r>
          </a:p>
          <a:p>
            <a:pPr lvl="1"/>
            <a:r>
              <a:rPr lang="pt-BR" dirty="0"/>
              <a:t>Elogiou a forma intuitiva de usar as ferramentas.</a:t>
            </a:r>
          </a:p>
          <a:p>
            <a:pPr lvl="1"/>
            <a:r>
              <a:rPr lang="pt-BR" dirty="0"/>
              <a:t>Locomoção muito rápida.</a:t>
            </a:r>
          </a:p>
          <a:p>
            <a:pPr lvl="1"/>
            <a:r>
              <a:rPr lang="pt-BR" i="1" dirty="0"/>
              <a:t>Motion </a:t>
            </a:r>
            <a:r>
              <a:rPr lang="pt-BR" i="1" dirty="0" err="1"/>
              <a:t>Sickness</a:t>
            </a:r>
            <a:r>
              <a:rPr lang="pt-BR" i="1" dirty="0"/>
              <a:t>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379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dos 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Comparação com os correlatos</a:t>
            </a:r>
          </a:p>
          <a:p>
            <a:pPr lvl="1"/>
            <a:r>
              <a:rPr lang="pt-BR" dirty="0"/>
              <a:t>É perceptível o grau de aceitação positivo ao </a:t>
            </a:r>
            <a:r>
              <a:rPr lang="pt-BR" dirty="0" err="1"/>
              <a:t>gamificar</a:t>
            </a:r>
            <a:r>
              <a:rPr lang="pt-BR" dirty="0"/>
              <a:t> as tarefas como relatado por </a:t>
            </a:r>
            <a:r>
              <a:rPr lang="pt-BR" dirty="0" err="1"/>
              <a:t>Tabrizi</a:t>
            </a:r>
            <a:r>
              <a:rPr lang="pt-BR" dirty="0"/>
              <a:t> (2008).</a:t>
            </a:r>
          </a:p>
          <a:p>
            <a:pPr lvl="1"/>
            <a:r>
              <a:rPr lang="pt-BR" dirty="0"/>
              <a:t>Simular um ambiente de sala de aula a partir do conforto de casa abre um leque de possibilidades como observado pelo correlato apresentado na </a:t>
            </a:r>
            <a:r>
              <a:rPr lang="en-US" dirty="0"/>
              <a:t>International Conference of Education, Research And Innovation (2019).</a:t>
            </a:r>
          </a:p>
          <a:p>
            <a:pPr lvl="1"/>
            <a:r>
              <a:rPr lang="en-US" dirty="0"/>
              <a:t>O </a:t>
            </a:r>
            <a:r>
              <a:rPr lang="en-US" dirty="0" err="1"/>
              <a:t>potencial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educação</a:t>
            </a:r>
            <a:r>
              <a:rPr lang="en-US" dirty="0"/>
              <a:t> para as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disciplinas</a:t>
            </a:r>
            <a:r>
              <a:rPr lang="en-US" dirty="0"/>
              <a:t> é </a:t>
            </a:r>
            <a:r>
              <a:rPr lang="en-US" dirty="0" err="1"/>
              <a:t>enorme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analisado</a:t>
            </a:r>
            <a:r>
              <a:rPr lang="en-US" dirty="0"/>
              <a:t> por Dong (2016). E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percebido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testes.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526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680520"/>
          </a:xfrm>
        </p:spPr>
        <p:txBody>
          <a:bodyPr>
            <a:normAutofit/>
          </a:bodyPr>
          <a:lstStyle/>
          <a:p>
            <a:r>
              <a:rPr lang="pt-BR" dirty="0"/>
              <a:t>COVID-19.</a:t>
            </a:r>
          </a:p>
          <a:p>
            <a:r>
              <a:rPr lang="pt-BR" dirty="0"/>
              <a:t>Aulas </a:t>
            </a:r>
            <a:r>
              <a:rPr lang="pt-BR" i="1" dirty="0"/>
              <a:t>online e</a:t>
            </a:r>
            <a:r>
              <a:rPr lang="pt-BR" dirty="0"/>
              <a:t>mergenciais.</a:t>
            </a:r>
          </a:p>
          <a:p>
            <a:r>
              <a:rPr lang="pt-BR" dirty="0"/>
              <a:t>Alternativas ao ensino </a:t>
            </a:r>
            <a:r>
              <a:rPr lang="pt-BR" i="1" dirty="0"/>
              <a:t>online</a:t>
            </a:r>
            <a:r>
              <a:rPr lang="pt-BR" dirty="0"/>
              <a:t>.</a:t>
            </a:r>
          </a:p>
          <a:p>
            <a:r>
              <a:rPr lang="pt-BR" dirty="0"/>
              <a:t>Realidade Virtual.</a:t>
            </a:r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resultados foram positivos, é muito possível que essa tecnologia seja utilizada para ministrar aulas seja como alternativa ou como complemento ao ensino em um futuro próximo.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Diferentes ambientes virtuais.</a:t>
            </a:r>
          </a:p>
          <a:p>
            <a:r>
              <a:rPr lang="pt-BR" dirty="0"/>
              <a:t>Utilizar a vibração dos controles para melhorar o feedback da interação do usuário com as ferramentas virtuais.</a:t>
            </a:r>
          </a:p>
          <a:p>
            <a:r>
              <a:rPr lang="pt-BR" dirty="0"/>
              <a:t>Implementar diferentes tipos de locomoção.</a:t>
            </a:r>
          </a:p>
          <a:p>
            <a:r>
              <a:rPr lang="pt-BR" dirty="0"/>
              <a:t>Mais opções de acessibilidade.</a:t>
            </a:r>
          </a:p>
          <a:p>
            <a:r>
              <a:rPr lang="pt-BR" dirty="0"/>
              <a:t>Implementar o tracking de mãos do </a:t>
            </a:r>
            <a:r>
              <a:rPr lang="pt-BR" dirty="0" err="1"/>
              <a:t>Oculus</a:t>
            </a:r>
            <a:r>
              <a:rPr lang="pt-BR" dirty="0"/>
              <a:t> Quest 2 ou similares.</a:t>
            </a:r>
          </a:p>
          <a:p>
            <a:r>
              <a:rPr lang="pt-BR" dirty="0"/>
              <a:t>Reaplicar o teste em um grupo maior de professores, e também em alunos.</a:t>
            </a:r>
          </a:p>
        </p:txBody>
      </p:sp>
    </p:spTree>
    <p:extLst>
      <p:ext uri="{BB962C8B-B14F-4D97-AF65-F5344CB8AC3E}">
        <p14:creationId xmlns:p14="http://schemas.microsoft.com/office/powerpoint/2010/main" val="1076405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dirty="0"/>
              <a:t>DONG, </a:t>
            </a:r>
            <a:r>
              <a:rPr lang="pt-BR" sz="1400" dirty="0" err="1"/>
              <a:t>Xisong</a:t>
            </a:r>
            <a:r>
              <a:rPr lang="pt-BR" sz="1400" dirty="0"/>
              <a:t>. </a:t>
            </a:r>
            <a:r>
              <a:rPr lang="pt-BR" sz="1400" dirty="0" err="1"/>
              <a:t>An</a:t>
            </a:r>
            <a:r>
              <a:rPr lang="pt-BR" sz="1400" dirty="0"/>
              <a:t> overall </a:t>
            </a:r>
            <a:r>
              <a:rPr lang="pt-BR" sz="1400" dirty="0" err="1"/>
              <a:t>solution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Virtual Reality </a:t>
            </a:r>
            <a:r>
              <a:rPr lang="pt-BR" sz="1400" dirty="0" err="1"/>
              <a:t>Classroom</a:t>
            </a:r>
            <a:r>
              <a:rPr lang="pt-BR" sz="1400" dirty="0"/>
              <a:t>. In: IEEE INTERNATIONAL CONFERENCE ON SERVICE OPERATIONS AND LOGISTICS, AND INFORMATICS, 11., 2016, Beijing. </a:t>
            </a:r>
            <a:r>
              <a:rPr lang="pt-BR" sz="1400" b="1" dirty="0" err="1"/>
              <a:t>International</a:t>
            </a:r>
            <a:r>
              <a:rPr lang="pt-BR" sz="1400" b="1" dirty="0"/>
              <a:t> </a:t>
            </a:r>
            <a:r>
              <a:rPr lang="pt-BR" sz="1400" b="1" dirty="0" err="1"/>
              <a:t>Conference</a:t>
            </a:r>
            <a:r>
              <a:rPr lang="pt-BR" sz="1400" b="1" dirty="0"/>
              <a:t> </a:t>
            </a:r>
            <a:r>
              <a:rPr lang="pt-BR" sz="1400" b="1" dirty="0" err="1"/>
              <a:t>on</a:t>
            </a:r>
            <a:r>
              <a:rPr lang="pt-BR" sz="1400" b="1" dirty="0"/>
              <a:t> Service </a:t>
            </a:r>
            <a:r>
              <a:rPr lang="pt-BR" sz="1400" b="1" dirty="0" err="1"/>
              <a:t>Operations</a:t>
            </a:r>
            <a:r>
              <a:rPr lang="pt-BR" sz="1400" b="1" dirty="0"/>
              <a:t> </a:t>
            </a:r>
            <a:r>
              <a:rPr lang="pt-BR" sz="1400" b="1" dirty="0" err="1"/>
              <a:t>and</a:t>
            </a:r>
            <a:r>
              <a:rPr lang="pt-BR" sz="1400" b="1" dirty="0"/>
              <a:t> </a:t>
            </a:r>
            <a:r>
              <a:rPr lang="pt-BR" sz="1400" b="1" dirty="0" err="1"/>
              <a:t>Logistics</a:t>
            </a:r>
            <a:r>
              <a:rPr lang="pt-BR" sz="1400" b="1" dirty="0"/>
              <a:t>, </a:t>
            </a:r>
            <a:r>
              <a:rPr lang="pt-BR" sz="1400" b="1" dirty="0" err="1"/>
              <a:t>and</a:t>
            </a:r>
            <a:r>
              <a:rPr lang="pt-BR" sz="1400" b="1" dirty="0"/>
              <a:t> </a:t>
            </a:r>
            <a:r>
              <a:rPr lang="pt-BR" sz="1400" b="1" dirty="0" err="1"/>
              <a:t>Informatics</a:t>
            </a:r>
            <a:r>
              <a:rPr lang="pt-BR" sz="1400" b="1" dirty="0"/>
              <a:t> (SOLI). </a:t>
            </a:r>
            <a:r>
              <a:rPr lang="pt-BR" sz="1400" dirty="0"/>
              <a:t>Beijing: </a:t>
            </a:r>
            <a:r>
              <a:rPr lang="pt-BR" sz="1400" dirty="0" err="1"/>
              <a:t>Ieee</a:t>
            </a:r>
            <a:r>
              <a:rPr lang="pt-BR" sz="1400" dirty="0"/>
              <a:t>, 2016. p. 120-124. Disponível em: https://ieeexplore.ieee.org/</a:t>
            </a:r>
            <a:r>
              <a:rPr lang="pt-BR" sz="1400" dirty="0" err="1"/>
              <a:t>document</a:t>
            </a:r>
            <a:r>
              <a:rPr lang="pt-BR" sz="1400" dirty="0"/>
              <a:t>/7551672. Acesso em: 20 jun. 2021. 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INTERNATIONAL CONFERENCE OF EDUCATION, RESEARCH AND INNOVATION, 12., 2019, </a:t>
            </a:r>
            <a:r>
              <a:rPr lang="pt-BR" sz="1400" dirty="0" err="1"/>
              <a:t>Seville</a:t>
            </a:r>
            <a:r>
              <a:rPr lang="pt-BR" sz="1400" b="1" dirty="0"/>
              <a:t>. DEVELOPING A VIRTUAL REALITY EDUCATIONAL ENVIRONMENT FOR TRAFFIC EDUCATION</a:t>
            </a:r>
            <a:r>
              <a:rPr lang="pt-BR" sz="1400" dirty="0"/>
              <a:t>. </a:t>
            </a:r>
            <a:r>
              <a:rPr lang="pt-BR" sz="1400" dirty="0" err="1"/>
              <a:t>Seville</a:t>
            </a:r>
            <a:r>
              <a:rPr lang="pt-BR" sz="1400" dirty="0"/>
              <a:t>: </a:t>
            </a:r>
            <a:r>
              <a:rPr lang="pt-BR" sz="1400" dirty="0" err="1"/>
              <a:t>Iceri</a:t>
            </a:r>
            <a:r>
              <a:rPr lang="pt-BR" sz="1400" dirty="0"/>
              <a:t>, 2019. Disponível em: https://www.researchgate.net/publication/338106916_DEVELOPING_A_VIRTUAL_REALITY_EDUCATIONAL_ENVIRONME NT_FOR_TRAFFIC_EDUCATION. Acesso em: 20 jun. 2021.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FREITAS, Olga. </a:t>
            </a:r>
            <a:r>
              <a:rPr lang="pt-BR" sz="1400" b="1" dirty="0"/>
              <a:t>Equipamentos e materiais didáticos</a:t>
            </a:r>
            <a:r>
              <a:rPr lang="pt-BR" sz="1400" dirty="0"/>
              <a:t>. Brasília: Universidade de Brasília, 2009. 132 p. Disponível em: http://portal.mec.gov.br/index.php?option=com_docman&amp;view=download&amp;alias=614- </a:t>
            </a:r>
            <a:r>
              <a:rPr lang="pt-BR" sz="1400" dirty="0" err="1"/>
              <a:t>equipamentos-e-materiaisdidaticos&amp;Itemid</a:t>
            </a:r>
            <a:r>
              <a:rPr lang="pt-BR" sz="1400" dirty="0"/>
              <a:t>=30192. Acesso em: 19 jun. 2021.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TABRIZI, M.H.N. Agent and Virtual Reality-based Course Delivery System. In: </a:t>
            </a:r>
            <a:r>
              <a:rPr lang="en-US" sz="1400" b="1" dirty="0"/>
              <a:t>APPLIED COMPUTING INTERNATIONAL CONFERENCE</a:t>
            </a:r>
            <a:r>
              <a:rPr lang="en-US" sz="1400" dirty="0"/>
              <a:t>, 08., 2008, Algarve. Applied Computing 2008. Algarve: </a:t>
            </a:r>
            <a:r>
              <a:rPr lang="en-US" sz="1400" dirty="0" err="1"/>
              <a:t>Iadis</a:t>
            </a:r>
            <a:r>
              <a:rPr lang="en-US" sz="1400" dirty="0"/>
              <a:t>, 2008. v. 1, p. 27-30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92294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Desenvolver uma aplicação de RV que permita a um professor lecionar a sua aula com todas ferramentas necessárias em um ambiente virtual.</a:t>
            </a:r>
          </a:p>
          <a:p>
            <a:r>
              <a:rPr lang="pt-BR" dirty="0"/>
              <a:t>Validar o uso da aplicação com usuários professores e demais usuários.</a:t>
            </a:r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Material Didático</a:t>
            </a:r>
          </a:p>
          <a:p>
            <a:pPr lvl="1"/>
            <a:r>
              <a:rPr lang="pt-BR" dirty="0"/>
              <a:t>O que </a:t>
            </a:r>
            <a:r>
              <a:rPr lang="pt-BR"/>
              <a:t>é?</a:t>
            </a:r>
            <a:endParaRPr lang="pt-BR" dirty="0"/>
          </a:p>
          <a:p>
            <a:pPr lvl="1"/>
            <a:r>
              <a:rPr lang="pt-BR" dirty="0"/>
              <a:t>“os materiais e equipamentos didáticos são todo e qualquer recurso utilizado em um procedimento de ensino, visando à estimulação do aluno e à sua aproximação do conteúdo.” (FREITAS, 2009).</a:t>
            </a:r>
          </a:p>
        </p:txBody>
      </p:sp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Material Didático</a:t>
            </a:r>
          </a:p>
          <a:p>
            <a:pPr lvl="1"/>
            <a:r>
              <a:rPr lang="pt-BR" dirty="0"/>
              <a:t>Critérios na escolha:</a:t>
            </a:r>
          </a:p>
          <a:p>
            <a:pPr lvl="2"/>
            <a:r>
              <a:rPr lang="pt-BR" dirty="0"/>
              <a:t>Adequado ao objetivo.</a:t>
            </a:r>
          </a:p>
          <a:p>
            <a:pPr lvl="2"/>
            <a:r>
              <a:rPr lang="pt-BR" dirty="0"/>
              <a:t>Adequado as habilidades que se deseja desenvolver.</a:t>
            </a:r>
          </a:p>
          <a:p>
            <a:pPr lvl="2"/>
            <a:r>
              <a:rPr lang="pt-BR" dirty="0"/>
              <a:t>Simplicidade, baixo custo.</a:t>
            </a:r>
          </a:p>
          <a:p>
            <a:pPr lvl="2"/>
            <a:r>
              <a:rPr lang="pt-BR" dirty="0"/>
              <a:t>Qualidade e atração.</a:t>
            </a:r>
          </a:p>
          <a:p>
            <a:pPr lvl="1"/>
            <a:r>
              <a:rPr lang="pt-BR" dirty="0"/>
              <a:t>Materiais comuns historicamente.</a:t>
            </a:r>
          </a:p>
          <a:p>
            <a:pPr lvl="1"/>
            <a:r>
              <a:rPr lang="pt-BR" dirty="0"/>
              <a:t>Lousas digitais.</a:t>
            </a:r>
          </a:p>
        </p:txBody>
      </p:sp>
    </p:spTree>
    <p:extLst>
      <p:ext uri="{BB962C8B-B14F-4D97-AF65-F5344CB8AC3E}">
        <p14:creationId xmlns:p14="http://schemas.microsoft.com/office/powerpoint/2010/main" val="2291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Realidade Virtual (RV)</a:t>
            </a:r>
          </a:p>
          <a:p>
            <a:pPr lvl="1"/>
            <a:r>
              <a:rPr lang="pt-BR" dirty="0"/>
              <a:t>História do conceito de RV.</a:t>
            </a:r>
          </a:p>
          <a:p>
            <a:pPr lvl="1"/>
            <a:r>
              <a:rPr lang="pt-BR" dirty="0"/>
              <a:t>Head Mounted Display (HMD).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E6CB41-9CD9-4C2C-A618-82D8BB4CE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" t="7729" r="3460" b="7079"/>
          <a:stretch/>
        </p:blipFill>
        <p:spPr>
          <a:xfrm>
            <a:off x="4427984" y="3140967"/>
            <a:ext cx="3384376" cy="28368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F04AE8-1D6A-4FBA-B328-D56ED3B6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2" y="3463911"/>
            <a:ext cx="3744416" cy="21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Realidade Virtual (RV)</a:t>
            </a:r>
          </a:p>
          <a:p>
            <a:pPr lvl="1"/>
            <a:r>
              <a:rPr lang="pt-BR" dirty="0"/>
              <a:t>Oculus Quest 2.</a:t>
            </a:r>
          </a:p>
          <a:p>
            <a:pPr lvl="1"/>
            <a:r>
              <a:rPr lang="pt-BR" dirty="0"/>
              <a:t>Desenvolvimento para o Oculus Quest 2.</a:t>
            </a:r>
          </a:p>
          <a:p>
            <a:pPr lvl="1"/>
            <a:r>
              <a:rPr lang="pt-BR" dirty="0"/>
              <a:t>Mercado de RV.</a:t>
            </a:r>
          </a:p>
          <a:p>
            <a:pPr lvl="1"/>
            <a:r>
              <a:rPr lang="pt-BR" dirty="0"/>
              <a:t>Tecnologia Hoje.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B3BC42-A2BA-44D3-9D20-514722DC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284984"/>
            <a:ext cx="4319464" cy="24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63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and Virtual Reality-based Course Delivery System</a:t>
            </a:r>
            <a:endParaRPr lang="pt-BR" dirty="0"/>
          </a:p>
          <a:p>
            <a:pPr lvl="1"/>
            <a:r>
              <a:rPr lang="pt-BR" dirty="0"/>
              <a:t>Tabrizi (2008).</a:t>
            </a:r>
          </a:p>
          <a:p>
            <a:pPr lvl="1"/>
            <a:r>
              <a:rPr lang="pt-BR" dirty="0"/>
              <a:t>Maximizar a efetividade do ensino </a:t>
            </a:r>
            <a:r>
              <a:rPr lang="pt-BR" i="1" dirty="0"/>
              <a:t>online.</a:t>
            </a:r>
          </a:p>
          <a:p>
            <a:pPr lvl="1"/>
            <a:r>
              <a:rPr lang="pt-BR" dirty="0"/>
              <a:t>Disponibilizar uma plataforma para alunos e professores.</a:t>
            </a:r>
          </a:p>
          <a:p>
            <a:pPr lvl="1"/>
            <a:r>
              <a:rPr lang="pt-BR" dirty="0"/>
              <a:t>O autor não realiza uma avaliação sobre os resultados.</a:t>
            </a:r>
          </a:p>
          <a:p>
            <a:pPr lvl="1"/>
            <a:endParaRPr lang="pt-BR" i="1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53651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1218</Words>
  <Application>Microsoft Office PowerPoint</Application>
  <PresentationFormat>Apresentação na tela (4:3)</PresentationFormat>
  <Paragraphs>159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5" baseType="lpstr">
      <vt:lpstr>Arial</vt:lpstr>
      <vt:lpstr>Segoe UI</vt:lpstr>
      <vt:lpstr>Design padrão</vt:lpstr>
      <vt:lpstr>AMBIENTE DE AULA EM REALIDADE VIRTUAL</vt:lpstr>
      <vt:lpstr>Roteiro</vt:lpstr>
      <vt:lpstr>Introdução</vt:lpstr>
      <vt:lpstr>Objetivos</vt:lpstr>
      <vt:lpstr>Fundamentação Teórica</vt:lpstr>
      <vt:lpstr>Fundamentação Teórica</vt:lpstr>
      <vt:lpstr>Fundamentação Teórica</vt:lpstr>
      <vt:lpstr>Fundamentação Teórica</vt:lpstr>
      <vt:lpstr>Trabalhos Correlatos</vt:lpstr>
      <vt:lpstr>Trabalhos Correlatos</vt:lpstr>
      <vt:lpstr>Trabalhos Correlatos</vt:lpstr>
      <vt:lpstr>Requisitos Funcionais</vt:lpstr>
      <vt:lpstr>Requisitos Funcionais</vt:lpstr>
      <vt:lpstr>Requisitos Não Funcionais</vt:lpstr>
      <vt:lpstr>Especificação</vt:lpstr>
      <vt:lpstr>Especificação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Análise dos Resultados</vt:lpstr>
      <vt:lpstr>Conclusões</vt:lpstr>
      <vt:lpstr>Sugestões</vt:lpstr>
      <vt:lpstr>Referências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Gabriel Salvador</cp:lastModifiedBy>
  <cp:revision>116</cp:revision>
  <dcterms:created xsi:type="dcterms:W3CDTF">2012-05-08T00:10:24Z</dcterms:created>
  <dcterms:modified xsi:type="dcterms:W3CDTF">2021-07-16T22:09:12Z</dcterms:modified>
</cp:coreProperties>
</file>